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449" r:id="rId46"/>
    <p:sldId id="384" r:id="rId47"/>
    <p:sldId id="439" r:id="rId48"/>
    <p:sldId id="440" r:id="rId49"/>
    <p:sldId id="385" r:id="rId50"/>
    <p:sldId id="387" r:id="rId51"/>
    <p:sldId id="386" r:id="rId52"/>
    <p:sldId id="444" r:id="rId53"/>
    <p:sldId id="460" r:id="rId54"/>
    <p:sldId id="453" r:id="rId55"/>
    <p:sldId id="454" r:id="rId56"/>
    <p:sldId id="459" r:id="rId57"/>
    <p:sldId id="455" r:id="rId58"/>
    <p:sldId id="456" r:id="rId59"/>
    <p:sldId id="457" r:id="rId60"/>
    <p:sldId id="458" r:id="rId61"/>
    <p:sldId id="461" r:id="rId62"/>
    <p:sldId id="462" r:id="rId63"/>
    <p:sldId id="443" r:id="rId64"/>
    <p:sldId id="445" r:id="rId65"/>
    <p:sldId id="446" r:id="rId66"/>
    <p:sldId id="448" r:id="rId67"/>
    <p:sldId id="403" r:id="rId68"/>
    <p:sldId id="450" r:id="rId69"/>
    <p:sldId id="451" r:id="rId70"/>
    <p:sldId id="268" r:id="rId71"/>
    <p:sldId id="441" r:id="rId72"/>
    <p:sldId id="442" r:id="rId73"/>
    <p:sldId id="388" r:id="rId74"/>
    <p:sldId id="405" r:id="rId75"/>
    <p:sldId id="389" r:id="rId76"/>
    <p:sldId id="408" r:id="rId77"/>
    <p:sldId id="390" r:id="rId78"/>
    <p:sldId id="409" r:id="rId79"/>
    <p:sldId id="391" r:id="rId80"/>
    <p:sldId id="410" r:id="rId81"/>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86" autoAdjust="0"/>
    <p:restoredTop sz="90378" autoAdjust="0"/>
  </p:normalViewPr>
  <p:slideViewPr>
    <p:cSldViewPr snapToGrid="0">
      <p:cViewPr varScale="1">
        <p:scale>
          <a:sx n="99" d="100"/>
          <a:sy n="99" d="100"/>
        </p:scale>
        <p:origin x="2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30/03/2020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30/03/2020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418093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3817086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57</a:t>
            </a:fld>
            <a:endParaRPr lang="fr-FR"/>
          </a:p>
        </p:txBody>
      </p:sp>
    </p:spTree>
    <p:extLst>
      <p:ext uri="{BB962C8B-B14F-4D97-AF65-F5344CB8AC3E}">
        <p14:creationId xmlns:p14="http://schemas.microsoft.com/office/powerpoint/2010/main" val="50122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1686949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59</a:t>
            </a:fld>
            <a:endParaRPr lang="fr-FR"/>
          </a:p>
        </p:txBody>
      </p:sp>
    </p:spTree>
    <p:extLst>
      <p:ext uri="{BB962C8B-B14F-4D97-AF65-F5344CB8AC3E}">
        <p14:creationId xmlns:p14="http://schemas.microsoft.com/office/powerpoint/2010/main" val="2029389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3219997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314700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3199658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126576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64</a:t>
            </a:fld>
            <a:endParaRPr lang="fr-FR"/>
          </a:p>
        </p:txBody>
      </p:sp>
    </p:spTree>
    <p:extLst>
      <p:ext uri="{BB962C8B-B14F-4D97-AF65-F5344CB8AC3E}">
        <p14:creationId xmlns:p14="http://schemas.microsoft.com/office/powerpoint/2010/main" val="170774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65</a:t>
            </a:fld>
            <a:endParaRPr lang="fr-FR"/>
          </a:p>
        </p:txBody>
      </p:sp>
    </p:spTree>
    <p:extLst>
      <p:ext uri="{BB962C8B-B14F-4D97-AF65-F5344CB8AC3E}">
        <p14:creationId xmlns:p14="http://schemas.microsoft.com/office/powerpoint/2010/main" val="240922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67</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252498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258006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115717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30/03/2020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30/03/2020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30/03/2020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30/03/2020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30/03/2020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30/03/2020</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30/03/2020</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30/03/2020</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30/03/2020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30/03/2020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30/03/2020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pi.bworld.fr/" TargetMode="External"/><Relationship Id="rId5" Type="http://schemas.openxmlformats.org/officeDocument/2006/relationships/hyperlink" Target="http://www.lannexe-bretignolles.fr/" TargetMode="Externa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facebook.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oauth.com/oauth2-servers/access-tokens/client-credentials/" TargetMode="External"/><Relationship Id="rId3" Type="http://schemas.openxmlformats.org/officeDocument/2006/relationships/image" Target="../media/image6.jpeg"/><Relationship Id="rId7" Type="http://schemas.openxmlformats.org/officeDocument/2006/relationships/hyperlink" Target="https://oauth.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zure.blobstorage.com/" TargetMode="External"/><Relationship Id="rId5" Type="http://schemas.openxmlformats.org/officeDocument/2006/relationships/hyperlink" Target="https://api.bworld.fr/" TargetMode="External"/><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43451"/>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5"/>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940248"/>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6"/>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727719"/>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6121313"/>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t>
            </a:r>
            <a:r>
              <a:rPr lang="en-US" sz="4600" dirty="0" err="1"/>
              <a:t>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t>
            </a:r>
            <a:r>
              <a:rPr lang="en-US" sz="7200" dirty="0" err="1"/>
              <a:t>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Gestion des </a:t>
            </a:r>
            <a:r>
              <a:rPr lang="en-US" sz="7200" dirty="0" err="1"/>
              <a:t>authorisations</a:t>
            </a:r>
            <a:r>
              <a:rPr lang="en-US" sz="7200" dirty="0"/>
              <a:t> via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délégation d'autorisation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 entre les fournisseurs de connexion (</a:t>
            </a:r>
            <a:r>
              <a:rPr lang="fr-FR" sz="3200" dirty="0" err="1"/>
              <a:t>facebook</a:t>
            </a:r>
            <a:r>
              <a:rPr lang="fr-FR" sz="3200" dirty="0"/>
              <a:t>,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818464" cy="400110"/>
          </a:xfrm>
          <a:prstGeom prst="rect">
            <a:avLst/>
          </a:prstGeom>
        </p:spPr>
        <p:txBody>
          <a:bodyPr wrap="none">
            <a:spAutoFit/>
          </a:bodyPr>
          <a:lstStyle/>
          <a:p>
            <a:r>
              <a:rPr lang="fr-FR" sz="2000" i="1" dirty="0">
                <a:solidFill>
                  <a:schemeClr val="accent1">
                    <a:lumMod val="75000"/>
                  </a:schemeClr>
                </a:solidFill>
                <a:hlinkClick r:id="rId9"/>
              </a:rPr>
              <a:t>https://api.facebook.com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647"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1876926"/>
            <a:ext cx="4776788" cy="4844549"/>
          </a:xfrm>
        </p:spPr>
        <p:txBody>
          <a:bodyPr>
            <a:normAutofit/>
          </a:bodyPr>
          <a:lstStyle/>
          <a:p>
            <a:pPr marL="0" indent="0">
              <a:buNone/>
            </a:pPr>
            <a:r>
              <a:rPr lang="fr-FR" sz="3600" dirty="0"/>
              <a:t>Ce protocole permet à des applications tierces d’obtenir un accès </a:t>
            </a:r>
            <a:r>
              <a:rPr lang="fr-FR" sz="3600" dirty="0">
                <a:solidFill>
                  <a:srgbClr val="0070C0"/>
                </a:solidFill>
              </a:rPr>
              <a:t>limité</a:t>
            </a:r>
            <a:r>
              <a:rPr lang="fr-FR" sz="3600"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0783" y="109277"/>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7060783" y="2245896"/>
            <a:ext cx="4776788" cy="4110454"/>
          </a:xfrm>
        </p:spPr>
        <p:txBody>
          <a:bodyPr>
            <a:normAutofit/>
          </a:bodyPr>
          <a:lstStyle/>
          <a:p>
            <a:pPr marL="0" indent="0">
              <a:buNone/>
            </a:pPr>
            <a:r>
              <a:rPr lang="fr-FR" sz="3600" dirty="0"/>
              <a:t>En cas d’intrusion, les </a:t>
            </a:r>
            <a:r>
              <a:rPr lang="fr-FR" sz="3600" dirty="0" err="1"/>
              <a:t>entitées</a:t>
            </a:r>
            <a:r>
              <a:rPr lang="fr-FR" sz="3600" dirty="0"/>
              <a:t> et « </a:t>
            </a:r>
            <a:r>
              <a:rPr lang="fr-FR" sz="3600" dirty="0" err="1"/>
              <a:t>tokens</a:t>
            </a:r>
            <a:r>
              <a:rPr lang="fr-FR" sz="3600" dirty="0"/>
              <a:t> » mis en jeux sont </a:t>
            </a:r>
            <a:r>
              <a:rPr lang="fr-FR" sz="3600" dirty="0">
                <a:solidFill>
                  <a:schemeClr val="accent1">
                    <a:lumMod val="75000"/>
                  </a:schemeClr>
                </a:solidFill>
              </a:rPr>
              <a:t>révocables</a:t>
            </a:r>
            <a:r>
              <a:rPr lang="fr-FR" sz="3600" dirty="0"/>
              <a:t> par le serveur d’Autorisation.</a:t>
            </a: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3" y="-33338"/>
            <a:ext cx="910567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4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a:t>
            </a:r>
            <a:r>
              <a:rPr lang="fr-FR" sz="3600" dirty="0" err="1">
                <a:solidFill>
                  <a:schemeClr val="bg1"/>
                </a:solidFill>
              </a:rPr>
              <a:t>nécéssaire</a:t>
            </a:r>
            <a:r>
              <a:rPr lang="fr-FR" sz="3600" dirty="0">
                <a:solidFill>
                  <a:schemeClr val="bg1"/>
                </a:solidFill>
              </a:rPr>
              <a:t>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t>
            </a:r>
            <a:r>
              <a:rPr lang="fr-FR" dirty="0" err="1"/>
              <a:t>authorisation</a:t>
            </a:r>
            <a:r>
              <a:rPr lang="fr-FR" dirty="0"/>
              <a:t>.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err="1">
                <a:solidFill>
                  <a:schemeClr val="accent1">
                    <a:lumMod val="75000"/>
                  </a:schemeClr>
                </a:solidFill>
              </a:rPr>
              <a:t>Authorization</a:t>
            </a:r>
            <a:r>
              <a:rPr lang="fr-FR" b="1" dirty="0">
                <a:solidFill>
                  <a:schemeClr val="accent1">
                    <a:lumMod val="75000"/>
                  </a:schemeClr>
                </a:solidFill>
              </a:rPr>
              <a:t>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a:t>
            </a:r>
            <a:r>
              <a:rPr lang="fr-FR" b="1" dirty="0" err="1">
                <a:solidFill>
                  <a:schemeClr val="accent1">
                    <a:lumMod val="75000"/>
                  </a:schemeClr>
                </a:solidFill>
              </a:rPr>
              <a:t>Credentials</a:t>
            </a:r>
            <a:r>
              <a:rPr lang="fr-FR" b="1" dirty="0">
                <a:solidFill>
                  <a:schemeClr val="accent1">
                    <a:lumMod val="75000"/>
                  </a:schemeClr>
                </a:solidFill>
              </a:rPr>
              <a:t>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a:t>
            </a:r>
            <a:r>
              <a:rPr lang="fr-FR" b="1" dirty="0" err="1">
                <a:solidFill>
                  <a:schemeClr val="accent1">
                    <a:lumMod val="75000"/>
                  </a:schemeClr>
                </a:solidFill>
              </a:rPr>
              <a:t>Owner</a:t>
            </a:r>
            <a:r>
              <a:rPr lang="fr-FR" b="1" dirty="0">
                <a:solidFill>
                  <a:schemeClr val="accent1">
                    <a:lumMod val="75000"/>
                  </a:schemeClr>
                </a:solidFill>
              </a:rPr>
              <a:t> </a:t>
            </a:r>
            <a:r>
              <a:rPr lang="fr-FR" b="1" dirty="0" err="1">
                <a:solidFill>
                  <a:schemeClr val="accent1">
                    <a:lumMod val="75000"/>
                  </a:schemeClr>
                </a:solidFill>
              </a:rPr>
              <a:t>Password</a:t>
            </a:r>
            <a:r>
              <a:rPr lang="fr-FR" b="1" dirty="0">
                <a:solidFill>
                  <a:schemeClr val="accent1">
                    <a:lumMod val="75000"/>
                  </a:schemeClr>
                </a:solidFill>
              </a:rPr>
              <a:t> </a:t>
            </a:r>
            <a:r>
              <a:rPr lang="fr-FR" b="1" dirty="0" err="1">
                <a:solidFill>
                  <a:schemeClr val="accent1">
                    <a:lumMod val="75000"/>
                  </a:schemeClr>
                </a:solidFill>
              </a:rPr>
              <a:t>Credentials</a:t>
            </a:r>
            <a:r>
              <a:rPr lang="fr-FR" b="1" dirty="0">
                <a:solidFill>
                  <a:schemeClr val="accent1">
                    <a:lumMod val="75000"/>
                  </a:schemeClr>
                </a:solidFill>
              </a:rPr>
              <a:t>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412" y="5796760"/>
            <a:ext cx="560067" cy="560067"/>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9953175" y="6356827"/>
            <a:ext cx="1938543" cy="369332"/>
          </a:xfrm>
          <a:prstGeom prst="rect">
            <a:avLst/>
          </a:prstGeom>
          <a:noFill/>
        </p:spPr>
        <p:txBody>
          <a:bodyPr wrap="square" rtlCol="0">
            <a:spAutoFit/>
          </a:bodyPr>
          <a:lstStyle/>
          <a:p>
            <a:pPr algn="ctr"/>
            <a:r>
              <a:rPr lang="fr-FR" dirty="0">
                <a:solidFill>
                  <a:srgbClr val="FFC000"/>
                </a:solidFill>
              </a:rPr>
              <a:t>Non recommandé</a:t>
            </a:r>
          </a:p>
        </p:txBody>
      </p:sp>
      <p:pic>
        <p:nvPicPr>
          <p:cNvPr id="8" name="Picture 4" descr="Résultat de recherche d'images pour &quot;warning orange free&quot;">
            <a:extLst>
              <a:ext uri="{FF2B5EF4-FFF2-40B4-BE49-F238E27FC236}">
                <a16:creationId xmlns:a16="http://schemas.microsoft.com/office/drawing/2014/main" id="{DD841A97-A427-4D9F-82E3-3455381E3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5848" y="2312171"/>
            <a:ext cx="560067" cy="56006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09FD521-4D92-45C7-90E6-79221619B200}"/>
              </a:ext>
            </a:extLst>
          </p:cNvPr>
          <p:cNvSpPr txBox="1"/>
          <p:nvPr/>
        </p:nvSpPr>
        <p:spPr>
          <a:xfrm>
            <a:off x="9641579" y="2872238"/>
            <a:ext cx="2602230" cy="646331"/>
          </a:xfrm>
          <a:prstGeom prst="rect">
            <a:avLst/>
          </a:prstGeom>
          <a:noFill/>
        </p:spPr>
        <p:txBody>
          <a:bodyPr wrap="square" rtlCol="0">
            <a:spAutoFit/>
          </a:bodyPr>
          <a:lstStyle/>
          <a:p>
            <a:pPr algn="ctr"/>
            <a:r>
              <a:rPr lang="fr-FR" dirty="0">
                <a:solidFill>
                  <a:srgbClr val="FFC000"/>
                </a:solidFill>
              </a:rPr>
              <a:t>Privilégier l’</a:t>
            </a:r>
            <a:r>
              <a:rPr lang="fr-FR" dirty="0" err="1">
                <a:solidFill>
                  <a:srgbClr val="FFC000"/>
                </a:solidFill>
              </a:rPr>
              <a:t>Authorization</a:t>
            </a:r>
            <a:r>
              <a:rPr lang="fr-FR" dirty="0">
                <a:solidFill>
                  <a:srgbClr val="FFC000"/>
                </a:solidFill>
              </a:rPr>
              <a:t> Code Flow </a:t>
            </a:r>
            <a:r>
              <a:rPr lang="fr-FR" dirty="0" err="1">
                <a:solidFill>
                  <a:srgbClr val="FFC000"/>
                </a:solidFill>
              </a:rPr>
              <a:t>with</a:t>
            </a:r>
            <a:r>
              <a:rPr lang="fr-FR" dirty="0">
                <a:solidFill>
                  <a:srgbClr val="FFC000"/>
                </a:solidFill>
              </a:rPr>
              <a:t> PKCE</a:t>
            </a:r>
          </a:p>
        </p:txBody>
      </p:sp>
    </p:spTree>
    <p:extLst>
      <p:ext uri="{BB962C8B-B14F-4D97-AF65-F5344CB8AC3E}">
        <p14:creationId xmlns:p14="http://schemas.microsoft.com/office/powerpoint/2010/main" val="2653944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1145406" y="1337913"/>
            <a:ext cx="1559293" cy="44055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pic>
        <p:nvPicPr>
          <p:cNvPr id="6" name="Image 5">
            <a:extLst>
              <a:ext uri="{FF2B5EF4-FFF2-40B4-BE49-F238E27FC236}">
                <a16:creationId xmlns:a16="http://schemas.microsoft.com/office/drawing/2014/main" id="{5E0735E9-BEB1-461B-B350-80BA4D8BF271}"/>
              </a:ext>
            </a:extLst>
          </p:cNvPr>
          <p:cNvPicPr>
            <a:picLocks noChangeAspect="1"/>
          </p:cNvPicPr>
          <p:nvPr/>
        </p:nvPicPr>
        <p:blipFill>
          <a:blip r:embed="rId10"/>
          <a:stretch>
            <a:fillRect/>
          </a:stretch>
        </p:blipFill>
        <p:spPr>
          <a:xfrm>
            <a:off x="1555047" y="497087"/>
            <a:ext cx="891925" cy="880176"/>
          </a:xfrm>
          <a:prstGeom prst="rect">
            <a:avLst/>
          </a:prstGeom>
        </p:spPr>
      </p:pic>
      <p:sp>
        <p:nvSpPr>
          <p:cNvPr id="11" name="Ellipse 10">
            <a:extLst>
              <a:ext uri="{FF2B5EF4-FFF2-40B4-BE49-F238E27FC236}">
                <a16:creationId xmlns:a16="http://schemas.microsoft.com/office/drawing/2014/main" id="{AAC038B7-7C91-4F27-9002-4744B0D3C381}"/>
              </a:ext>
            </a:extLst>
          </p:cNvPr>
          <p:cNvSpPr/>
          <p:nvPr/>
        </p:nvSpPr>
        <p:spPr>
          <a:xfrm>
            <a:off x="1553625" y="1786641"/>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Tree>
    <p:extLst>
      <p:ext uri="{BB962C8B-B14F-4D97-AF65-F5344CB8AC3E}">
        <p14:creationId xmlns:p14="http://schemas.microsoft.com/office/powerpoint/2010/main" val="843449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461754" y="5553571"/>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71409" y="2096667"/>
            <a:ext cx="20579" cy="203596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79039" y="2154494"/>
            <a:ext cx="3071267"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POST</a:t>
            </a:r>
            <a:r>
              <a:rPr lang="fr-FR" sz="1200" i="1" dirty="0">
                <a:solidFill>
                  <a:schemeClr val="bg1"/>
                </a:solidFill>
              </a:rPr>
              <a:t>  https://api.bworld.fr/Account/ExternalLogin HTTP/1.1</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419573" y="2020229"/>
            <a:ext cx="17883" cy="205737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98850F5-0A30-47B8-9B9A-61BFEED06924}"/>
              </a:ext>
            </a:extLst>
          </p:cNvPr>
          <p:cNvSpPr txBox="1"/>
          <p:nvPr/>
        </p:nvSpPr>
        <p:spPr>
          <a:xfrm>
            <a:off x="3565041" y="2717378"/>
            <a:ext cx="4486097" cy="138499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t>
            </a:r>
          </a:p>
        </p:txBody>
      </p:sp>
      <p:sp>
        <p:nvSpPr>
          <p:cNvPr id="35" name="Ellipse 34">
            <a:extLst>
              <a:ext uri="{FF2B5EF4-FFF2-40B4-BE49-F238E27FC236}">
                <a16:creationId xmlns:a16="http://schemas.microsoft.com/office/drawing/2014/main" id="{513534A0-5B0D-494D-87B0-E5337915FDE9}"/>
              </a:ext>
            </a:extLst>
          </p:cNvPr>
          <p:cNvSpPr/>
          <p:nvPr/>
        </p:nvSpPr>
        <p:spPr>
          <a:xfrm>
            <a:off x="2111319" y="1374656"/>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sp>
        <p:nvSpPr>
          <p:cNvPr id="37" name="Ellipse 36">
            <a:extLst>
              <a:ext uri="{FF2B5EF4-FFF2-40B4-BE49-F238E27FC236}">
                <a16:creationId xmlns:a16="http://schemas.microsoft.com/office/drawing/2014/main" id="{A6845AB1-3493-4A48-899B-45E72A6ECF20}"/>
              </a:ext>
            </a:extLst>
          </p:cNvPr>
          <p:cNvSpPr/>
          <p:nvPr/>
        </p:nvSpPr>
        <p:spPr>
          <a:xfrm>
            <a:off x="3821110" y="4191762"/>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spTree>
    <p:extLst>
      <p:ext uri="{BB962C8B-B14F-4D97-AF65-F5344CB8AC3E}">
        <p14:creationId xmlns:p14="http://schemas.microsoft.com/office/powerpoint/2010/main" val="4101669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2863FD9-310B-46E0-B43B-4A5D6EAC9207}"/>
              </a:ext>
            </a:extLst>
          </p:cNvPr>
          <p:cNvSpPr/>
          <p:nvPr/>
        </p:nvSpPr>
        <p:spPr>
          <a:xfrm>
            <a:off x="2992009" y="2243593"/>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98380" y="5555296"/>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6557" y="1971653"/>
            <a:ext cx="427730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3821110" y="2651273"/>
            <a:ext cx="3592960" cy="1569660"/>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928592" y="1812970"/>
            <a:ext cx="4385266" cy="693067"/>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10"/>
          <a:stretch>
            <a:fillRect/>
          </a:stretch>
        </p:blipFill>
        <p:spPr>
          <a:xfrm>
            <a:off x="5428653" y="401993"/>
            <a:ext cx="1572396" cy="1393845"/>
          </a:xfrm>
          <a:prstGeom prst="rect">
            <a:avLst/>
          </a:prstGeom>
        </p:spPr>
      </p:pic>
      <p:sp>
        <p:nvSpPr>
          <p:cNvPr id="42" name="Titre 1">
            <a:extLst>
              <a:ext uri="{FF2B5EF4-FFF2-40B4-BE49-F238E27FC236}">
                <a16:creationId xmlns:a16="http://schemas.microsoft.com/office/drawing/2014/main" id="{EF498A85-9564-42F0-A4EA-FF534A045227}"/>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sp>
        <p:nvSpPr>
          <p:cNvPr id="43" name="Ellipse 42">
            <a:extLst>
              <a:ext uri="{FF2B5EF4-FFF2-40B4-BE49-F238E27FC236}">
                <a16:creationId xmlns:a16="http://schemas.microsoft.com/office/drawing/2014/main" id="{D0FF12B3-E51D-4AAD-A02B-3A614B8102F9}"/>
              </a:ext>
            </a:extLst>
          </p:cNvPr>
          <p:cNvSpPr/>
          <p:nvPr/>
        </p:nvSpPr>
        <p:spPr>
          <a:xfrm>
            <a:off x="7098006" y="705139"/>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spTree>
    <p:extLst>
      <p:ext uri="{BB962C8B-B14F-4D97-AF65-F5344CB8AC3E}">
        <p14:creationId xmlns:p14="http://schemas.microsoft.com/office/powerpoint/2010/main" val="3146920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94BF175-60DA-4571-A3FB-AE989F4157AF}"/>
              </a:ext>
            </a:extLst>
          </p:cNvPr>
          <p:cNvSpPr/>
          <p:nvPr/>
        </p:nvSpPr>
        <p:spPr>
          <a:xfrm>
            <a:off x="443235" y="2088887"/>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7</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a:off x="1042468" y="1248158"/>
            <a:ext cx="1739233" cy="345299"/>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flipH="1" flipV="1">
            <a:off x="1097280" y="1408443"/>
            <a:ext cx="1795089" cy="37002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10"/>
          <a:stretch>
            <a:fillRect/>
          </a:stretch>
        </p:blipFill>
        <p:spPr>
          <a:xfrm>
            <a:off x="1376633" y="191824"/>
            <a:ext cx="1016092" cy="900711"/>
          </a:xfrm>
          <a:prstGeom prst="rect">
            <a:avLst/>
          </a:prstGeom>
        </p:spPr>
      </p:pic>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sp>
        <p:nvSpPr>
          <p:cNvPr id="52" name="ZoneTexte 51">
            <a:extLst>
              <a:ext uri="{FF2B5EF4-FFF2-40B4-BE49-F238E27FC236}">
                <a16:creationId xmlns:a16="http://schemas.microsoft.com/office/drawing/2014/main" id="{7FB0E264-C371-4967-B720-AB1788A48E60}"/>
              </a:ext>
            </a:extLst>
          </p:cNvPr>
          <p:cNvSpPr txBox="1"/>
          <p:nvPr/>
        </p:nvSpPr>
        <p:spPr>
          <a:xfrm>
            <a:off x="1248416" y="2183082"/>
            <a:ext cx="1610548"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Saisi </a:t>
            </a:r>
            <a:r>
              <a:rPr lang="fr-FR" sz="1200" b="1" i="1" dirty="0" err="1">
                <a:solidFill>
                  <a:schemeClr val="bg1"/>
                </a:solidFill>
              </a:rPr>
              <a:t>login+password</a:t>
            </a:r>
            <a:r>
              <a:rPr lang="fr-FR" sz="1200" b="1" i="1" dirty="0">
                <a:solidFill>
                  <a:schemeClr val="bg1"/>
                </a:solidFill>
              </a:rPr>
              <a:t> puis </a:t>
            </a:r>
            <a:r>
              <a:rPr lang="fr-FR" sz="1200" b="1" i="1" dirty="0" err="1">
                <a:solidFill>
                  <a:schemeClr val="bg1"/>
                </a:solidFill>
              </a:rPr>
              <a:t>submit</a:t>
            </a:r>
            <a:endParaRPr lang="fr-FR" sz="1200" i="1" dirty="0">
              <a:solidFill>
                <a:schemeClr val="bg1"/>
              </a:solidFill>
            </a:endParaRPr>
          </a:p>
        </p:txBody>
      </p:sp>
      <p:sp>
        <p:nvSpPr>
          <p:cNvPr id="53" name="Ellipse 52">
            <a:extLst>
              <a:ext uri="{FF2B5EF4-FFF2-40B4-BE49-F238E27FC236}">
                <a16:creationId xmlns:a16="http://schemas.microsoft.com/office/drawing/2014/main" id="{4ECE5C23-06FD-4F02-8B9F-09AC7F5F0173}"/>
              </a:ext>
            </a:extLst>
          </p:cNvPr>
          <p:cNvSpPr/>
          <p:nvPr/>
        </p:nvSpPr>
        <p:spPr>
          <a:xfrm>
            <a:off x="2487537" y="-33448"/>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6</a:t>
            </a:r>
          </a:p>
        </p:txBody>
      </p:sp>
    </p:spTree>
    <p:extLst>
      <p:ext uri="{BB962C8B-B14F-4D97-AF65-F5344CB8AC3E}">
        <p14:creationId xmlns:p14="http://schemas.microsoft.com/office/powerpoint/2010/main" val="3891911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1879"/>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0018" y="1971653"/>
            <a:ext cx="428384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030018" y="2699219"/>
            <a:ext cx="3592960" cy="830997"/>
          </a:xfrm>
          <a:prstGeom prst="rect">
            <a:avLst/>
          </a:prstGeom>
          <a:solidFill>
            <a:schemeClr val="accent1">
              <a:lumMod val="75000"/>
            </a:schemeClr>
          </a:solidFill>
        </p:spPr>
        <p:txBody>
          <a:bodyPr wrap="square" rtlCol="0">
            <a:spAutoFit/>
          </a:bodyPr>
          <a:lstStyle/>
          <a:p>
            <a:r>
              <a:rPr lang="fr-FR" sz="1200" b="1" i="1">
                <a:solidFill>
                  <a:schemeClr val="bg1"/>
                </a:solidFill>
              </a:rPr>
              <a:t>POST </a:t>
            </a:r>
            <a:r>
              <a:rPr lang="fr-FR" sz="1200" i="1" dirty="0">
                <a:solidFill>
                  <a:schemeClr val="bg1"/>
                </a:solidFill>
              </a:rPr>
              <a:t>https://www.facebook.com/login/device-based/regular/login/?login_attempt=1&amp;...</a:t>
            </a:r>
          </a:p>
          <a:p>
            <a:r>
              <a:rPr lang="fr-FR" sz="1200" i="1" dirty="0">
                <a:solidFill>
                  <a:schemeClr val="bg1"/>
                </a:solidFill>
              </a:rPr>
              <a:t>Custom to </a:t>
            </a:r>
            <a:r>
              <a:rPr lang="fr-FR" sz="1200" i="1" dirty="0" err="1">
                <a:solidFill>
                  <a:schemeClr val="bg1"/>
                </a:solidFill>
              </a:rPr>
              <a:t>facebook</a:t>
            </a:r>
            <a:endParaRPr lang="fr-FR" sz="1200" i="1" dirty="0">
              <a:solidFill>
                <a:schemeClr val="bg1"/>
              </a:solidFill>
            </a:endParaRPr>
          </a:p>
          <a:p>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4025126" y="1818752"/>
            <a:ext cx="4286264" cy="6904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4438269" y="314272"/>
            <a:ext cx="4486097"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https://api.bworld.fr/signin-facebook?code=AQDrl_zwxGyc5zSGic64PAOVk3Xdzxf1XTY2CfAh9</a:t>
            </a:r>
          </a:p>
        </p:txBody>
      </p:sp>
      <p:sp>
        <p:nvSpPr>
          <p:cNvPr id="42" name="Titre 1">
            <a:extLst>
              <a:ext uri="{FF2B5EF4-FFF2-40B4-BE49-F238E27FC236}">
                <a16:creationId xmlns:a16="http://schemas.microsoft.com/office/drawing/2014/main" id="{C37C10E2-607D-4793-B82E-F6C9A24351A9}"/>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a:solidFill>
                  <a:schemeClr val="bg1"/>
                </a:solidFill>
              </a:rPr>
              <a:t>Authentication with Authorization Code Grant</a:t>
            </a:r>
            <a:endParaRPr lang="fr-FR" sz="2400" dirty="0">
              <a:solidFill>
                <a:schemeClr val="bg1"/>
              </a:solidFill>
            </a:endParaRPr>
          </a:p>
        </p:txBody>
      </p:sp>
      <p:sp>
        <p:nvSpPr>
          <p:cNvPr id="43" name="Ellipse 42">
            <a:extLst>
              <a:ext uri="{FF2B5EF4-FFF2-40B4-BE49-F238E27FC236}">
                <a16:creationId xmlns:a16="http://schemas.microsoft.com/office/drawing/2014/main" id="{5FB070A3-A3E0-4C8D-A8D7-5DC1508D6D73}"/>
              </a:ext>
            </a:extLst>
          </p:cNvPr>
          <p:cNvSpPr/>
          <p:nvPr/>
        </p:nvSpPr>
        <p:spPr>
          <a:xfrm>
            <a:off x="3570828" y="250730"/>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9</a:t>
            </a:r>
          </a:p>
        </p:txBody>
      </p:sp>
      <p:sp>
        <p:nvSpPr>
          <p:cNvPr id="45" name="Ellipse 44">
            <a:extLst>
              <a:ext uri="{FF2B5EF4-FFF2-40B4-BE49-F238E27FC236}">
                <a16:creationId xmlns:a16="http://schemas.microsoft.com/office/drawing/2014/main" id="{F137BE63-D9CB-43CB-AC55-FBCE72406BE3}"/>
              </a:ext>
            </a:extLst>
          </p:cNvPr>
          <p:cNvSpPr/>
          <p:nvPr/>
        </p:nvSpPr>
        <p:spPr>
          <a:xfrm>
            <a:off x="3199402" y="2728904"/>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8</a:t>
            </a:r>
          </a:p>
        </p:txBody>
      </p:sp>
    </p:spTree>
    <p:extLst>
      <p:ext uri="{BB962C8B-B14F-4D97-AF65-F5344CB8AC3E}">
        <p14:creationId xmlns:p14="http://schemas.microsoft.com/office/powerpoint/2010/main" val="213035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55296"/>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256098" y="2219090"/>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https://api.bworld.fr/signin-facebook?code=AQDrl_zwxGyc5zSG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35" name="Titre 1">
            <a:extLst>
              <a:ext uri="{FF2B5EF4-FFF2-40B4-BE49-F238E27FC236}">
                <a16:creationId xmlns:a16="http://schemas.microsoft.com/office/drawing/2014/main" id="{BB33E616-5AB2-4D59-A7E6-B6A210AE988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40" name="Ellipse 39">
            <a:extLst>
              <a:ext uri="{FF2B5EF4-FFF2-40B4-BE49-F238E27FC236}">
                <a16:creationId xmlns:a16="http://schemas.microsoft.com/office/drawing/2014/main" id="{428E0D53-3A97-4597-80C1-9D15A88F8103}"/>
              </a:ext>
            </a:extLst>
          </p:cNvPr>
          <p:cNvSpPr/>
          <p:nvPr/>
        </p:nvSpPr>
        <p:spPr>
          <a:xfrm>
            <a:off x="959857" y="2961225"/>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10</a:t>
            </a:r>
          </a:p>
        </p:txBody>
      </p:sp>
    </p:spTree>
    <p:extLst>
      <p:ext uri="{BB962C8B-B14F-4D97-AF65-F5344CB8AC3E}">
        <p14:creationId xmlns:p14="http://schemas.microsoft.com/office/powerpoint/2010/main" val="4100570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687179" y="5532646"/>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11</a:t>
            </a:r>
          </a:p>
        </p:txBody>
      </p:sp>
      <p:sp>
        <p:nvSpPr>
          <p:cNvPr id="43" name="Ellipse 42">
            <a:extLst>
              <a:ext uri="{FF2B5EF4-FFF2-40B4-BE49-F238E27FC236}">
                <a16:creationId xmlns:a16="http://schemas.microsoft.com/office/drawing/2014/main" id="{2996E59D-0EAE-4189-9079-E6945962B242}"/>
              </a:ext>
            </a:extLst>
          </p:cNvPr>
          <p:cNvSpPr/>
          <p:nvPr/>
        </p:nvSpPr>
        <p:spPr>
          <a:xfrm>
            <a:off x="2837566" y="251356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12</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200329"/>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r>
              <a:rPr lang="en-US" sz="1200" i="1" dirty="0">
                <a:solidFill>
                  <a:schemeClr val="bg1"/>
                </a:solidFill>
              </a:rPr>
              <a:t>&amp;</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807112" y="2628313"/>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Tree>
    <p:extLst>
      <p:ext uri="{BB962C8B-B14F-4D97-AF65-F5344CB8AC3E}">
        <p14:creationId xmlns:p14="http://schemas.microsoft.com/office/powerpoint/2010/main" val="217939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cxnSp>
        <p:nvCxnSpPr>
          <p:cNvPr id="35" name="Connecteur droit 34">
            <a:extLst>
              <a:ext uri="{FF2B5EF4-FFF2-40B4-BE49-F238E27FC236}">
                <a16:creationId xmlns:a16="http://schemas.microsoft.com/office/drawing/2014/main" id="{076B6765-5C0E-4454-AACE-93A61569865E}"/>
              </a:ext>
            </a:extLst>
          </p:cNvPr>
          <p:cNvCxnSpPr>
            <a:cxnSpLocks/>
            <a:stCxn id="17" idx="2"/>
            <a:endCxn id="31" idx="0"/>
          </p:cNvCxnSpPr>
          <p:nvPr/>
        </p:nvCxnSpPr>
        <p:spPr>
          <a:xfrm>
            <a:off x="3393622" y="2066902"/>
            <a:ext cx="20579" cy="20359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78B667C-7F9B-4549-8516-828F96D8D614}"/>
              </a:ext>
            </a:extLst>
          </p:cNvPr>
          <p:cNvSpPr txBox="1"/>
          <p:nvPr/>
        </p:nvSpPr>
        <p:spPr>
          <a:xfrm>
            <a:off x="3522157" y="3337372"/>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Custom JWT for session </a:t>
            </a:r>
            <a:r>
              <a:rPr lang="fr-FR" sz="1200" i="1" dirty="0" err="1">
                <a:solidFill>
                  <a:schemeClr val="bg1"/>
                </a:solidFill>
              </a:rPr>
              <a:t>between</a:t>
            </a:r>
            <a:r>
              <a:rPr lang="fr-FR" sz="1200" i="1" dirty="0">
                <a:solidFill>
                  <a:schemeClr val="bg1"/>
                </a:solidFill>
              </a:rPr>
              <a:t> browser and</a:t>
            </a:r>
            <a:br>
              <a:rPr lang="fr-FR" sz="1200" i="1" dirty="0">
                <a:solidFill>
                  <a:schemeClr val="bg1"/>
                </a:solidFill>
              </a:rPr>
            </a:br>
            <a:r>
              <a:rPr lang="fr-FR" sz="1200" i="1" dirty="0">
                <a:solidFill>
                  <a:schemeClr val="bg1"/>
                </a:solidFill>
              </a:rPr>
              <a:t>Client Application</a:t>
            </a: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39" name="Ellipse 38">
            <a:extLst>
              <a:ext uri="{FF2B5EF4-FFF2-40B4-BE49-F238E27FC236}">
                <a16:creationId xmlns:a16="http://schemas.microsoft.com/office/drawing/2014/main" id="{4A451952-DCB3-460A-BA9D-D4DD764D86BC}"/>
              </a:ext>
            </a:extLst>
          </p:cNvPr>
          <p:cNvSpPr/>
          <p:nvPr/>
        </p:nvSpPr>
        <p:spPr>
          <a:xfrm>
            <a:off x="4675599" y="2338032"/>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Tree>
    <p:extLst>
      <p:ext uri="{BB962C8B-B14F-4D97-AF65-F5344CB8AC3E}">
        <p14:creationId xmlns:p14="http://schemas.microsoft.com/office/powerpoint/2010/main" val="2704825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19BE82D-78C6-4617-A632-1574267DCA22}"/>
              </a:ext>
            </a:extLst>
          </p:cNvPr>
          <p:cNvSpPr/>
          <p:nvPr/>
        </p:nvSpPr>
        <p:spPr>
          <a:xfrm>
            <a:off x="3587152" y="224268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17</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569908"/>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09DF71F0-EC01-45C5-88C9-0E0E887C6BAA}"/>
              </a:ext>
            </a:extLst>
          </p:cNvPr>
          <p:cNvSpPr txBox="1"/>
          <p:nvPr/>
        </p:nvSpPr>
        <p:spPr>
          <a:xfrm>
            <a:off x="220119" y="2111169"/>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a:t>
            </a:r>
            <a:r>
              <a:rPr lang="fr-FR" sz="1200" i="1" dirty="0" err="1">
                <a:solidFill>
                  <a:schemeClr val="bg1"/>
                </a:solidFill>
              </a:rPr>
              <a:t>CustomJWT</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3" name="Ellipse 42">
            <a:extLst>
              <a:ext uri="{FF2B5EF4-FFF2-40B4-BE49-F238E27FC236}">
                <a16:creationId xmlns:a16="http://schemas.microsoft.com/office/drawing/2014/main" id="{F4DDDF50-A1BE-411D-A38C-6C9C92644AC6}"/>
              </a:ext>
            </a:extLst>
          </p:cNvPr>
          <p:cNvSpPr/>
          <p:nvPr/>
        </p:nvSpPr>
        <p:spPr>
          <a:xfrm>
            <a:off x="1873298" y="109147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45" name="ZoneTexte 44">
            <a:extLst>
              <a:ext uri="{FF2B5EF4-FFF2-40B4-BE49-F238E27FC236}">
                <a16:creationId xmlns:a16="http://schemas.microsoft.com/office/drawing/2014/main" id="{3710CFD9-05F6-4A64-ACF4-D9FDA0E12EB0}"/>
              </a:ext>
            </a:extLst>
          </p:cNvPr>
          <p:cNvSpPr txBox="1"/>
          <p:nvPr/>
        </p:nvSpPr>
        <p:spPr>
          <a:xfrm>
            <a:off x="4666012" y="4883308"/>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https://api.facebool.com.fr/userdata</a:t>
            </a:r>
            <a:br>
              <a:rPr lang="fr-FR" sz="1200" i="1" dirty="0">
                <a:solidFill>
                  <a:schemeClr val="bg1"/>
                </a:solidFill>
              </a:rPr>
            </a:br>
            <a:r>
              <a:rPr lang="fr-FR" sz="1200" i="1" dirty="0" err="1">
                <a:solidFill>
                  <a:srgbClr val="FFCCFF"/>
                </a:solidFill>
              </a:rPr>
              <a:t>Access_Token</a:t>
            </a:r>
            <a:r>
              <a:rPr lang="fr-FR" sz="1200" i="1" dirty="0">
                <a:solidFill>
                  <a:schemeClr val="bg1"/>
                </a:solidFill>
              </a:rPr>
              <a:t>: </a:t>
            </a:r>
            <a:r>
              <a:rPr lang="en-US" sz="1200" i="1" dirty="0" err="1">
                <a:solidFill>
                  <a:schemeClr val="bg1"/>
                </a:solidFill>
              </a:rPr>
              <a:t>jkljkjLSJKL</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6" name="Ellipse 45">
            <a:extLst>
              <a:ext uri="{FF2B5EF4-FFF2-40B4-BE49-F238E27FC236}">
                <a16:creationId xmlns:a16="http://schemas.microsoft.com/office/drawing/2014/main" id="{98101178-1517-4E1A-AAFA-847140D9807A}"/>
              </a:ext>
            </a:extLst>
          </p:cNvPr>
          <p:cNvSpPr/>
          <p:nvPr/>
        </p:nvSpPr>
        <p:spPr>
          <a:xfrm>
            <a:off x="4620682" y="5650029"/>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cxnSp>
        <p:nvCxnSpPr>
          <p:cNvPr id="47" name="Connecteur droit 46">
            <a:extLst>
              <a:ext uri="{FF2B5EF4-FFF2-40B4-BE49-F238E27FC236}">
                <a16:creationId xmlns:a16="http://schemas.microsoft.com/office/drawing/2014/main" id="{8347DDDC-DE6B-4B2E-BC63-8402E5CC447E}"/>
              </a:ext>
            </a:extLst>
          </p:cNvPr>
          <p:cNvCxnSpPr>
            <a:cxnSpLocks/>
            <a:stCxn id="10" idx="1"/>
          </p:cNvCxnSpPr>
          <p:nvPr/>
        </p:nvCxnSpPr>
        <p:spPr>
          <a:xfrm flipH="1" flipV="1">
            <a:off x="3692495" y="4652133"/>
            <a:ext cx="4763324" cy="9000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83994A5B-F536-4318-AD96-1B83EB9E6D4F}"/>
              </a:ext>
            </a:extLst>
          </p:cNvPr>
          <p:cNvCxnSpPr>
            <a:cxnSpLocks/>
            <a:stCxn id="31" idx="3"/>
          </p:cNvCxnSpPr>
          <p:nvPr/>
        </p:nvCxnSpPr>
        <p:spPr>
          <a:xfrm>
            <a:off x="3648614" y="4482929"/>
            <a:ext cx="4636429" cy="91344"/>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F80F873-7CDF-4565-844C-BB7864BF2457}"/>
              </a:ext>
            </a:extLst>
          </p:cNvPr>
          <p:cNvSpPr txBox="1"/>
          <p:nvPr/>
        </p:nvSpPr>
        <p:spPr>
          <a:xfrm>
            <a:off x="5143191" y="3834977"/>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{data: ’’Guillaume </a:t>
            </a:r>
            <a:r>
              <a:rPr lang="fr-FR" sz="1200" i="1" dirty="0" err="1">
                <a:solidFill>
                  <a:schemeClr val="bg1"/>
                </a:solidFill>
              </a:rPr>
              <a:t>Chervet</a:t>
            </a:r>
            <a:r>
              <a:rPr lang="fr-FR" sz="1200" i="1" dirty="0">
                <a:solidFill>
                  <a:schemeClr val="bg1"/>
                </a:solidFill>
              </a:rPr>
              <a:t>’’}</a:t>
            </a:r>
          </a:p>
        </p:txBody>
      </p:sp>
      <p:sp>
        <p:nvSpPr>
          <p:cNvPr id="51" name="Ellipse 50">
            <a:extLst>
              <a:ext uri="{FF2B5EF4-FFF2-40B4-BE49-F238E27FC236}">
                <a16:creationId xmlns:a16="http://schemas.microsoft.com/office/drawing/2014/main" id="{A41CE67B-64DE-4AB9-A27D-723D86D3E387}"/>
              </a:ext>
            </a:extLst>
          </p:cNvPr>
          <p:cNvSpPr/>
          <p:nvPr/>
        </p:nvSpPr>
        <p:spPr>
          <a:xfrm>
            <a:off x="8424356" y="3389623"/>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cxnSp>
        <p:nvCxnSpPr>
          <p:cNvPr id="52" name="Connecteur droit 51">
            <a:extLst>
              <a:ext uri="{FF2B5EF4-FFF2-40B4-BE49-F238E27FC236}">
                <a16:creationId xmlns:a16="http://schemas.microsoft.com/office/drawing/2014/main" id="{64700260-5361-45E3-8E1A-825DEB1D2125}"/>
              </a:ext>
            </a:extLst>
          </p:cNvPr>
          <p:cNvCxnSpPr>
            <a:cxnSpLocks/>
          </p:cNvCxnSpPr>
          <p:nvPr/>
        </p:nvCxnSpPr>
        <p:spPr>
          <a:xfrm>
            <a:off x="3369902" y="2175930"/>
            <a:ext cx="0" cy="179173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3BBB8BB-C7D5-4041-920A-E86D694EC518}"/>
              </a:ext>
            </a:extLst>
          </p:cNvPr>
          <p:cNvSpPr txBox="1"/>
          <p:nvPr/>
        </p:nvSpPr>
        <p:spPr>
          <a:xfrm>
            <a:off x="3509216" y="3228285"/>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a:t>
            </a:r>
            <a:r>
              <a:rPr lang="fr-FR" sz="1200" i="1" dirty="0" err="1">
                <a:solidFill>
                  <a:schemeClr val="bg1"/>
                </a:solidFill>
              </a:rPr>
              <a:t>name</a:t>
            </a:r>
            <a:r>
              <a:rPr lang="fr-FR" sz="1200" i="1" dirty="0">
                <a:solidFill>
                  <a:schemeClr val="bg1"/>
                </a:solidFill>
              </a:rPr>
              <a:t>: ’’Guillaume </a:t>
            </a:r>
            <a:r>
              <a:rPr lang="fr-FR" sz="1200" i="1" dirty="0" err="1">
                <a:solidFill>
                  <a:schemeClr val="bg1"/>
                </a:solidFill>
              </a:rPr>
              <a:t>Chervet</a:t>
            </a:r>
            <a:r>
              <a:rPr lang="fr-FR" sz="1200" i="1" dirty="0">
                <a:solidFill>
                  <a:schemeClr val="bg1"/>
                </a:solidFill>
              </a:rPr>
              <a:t>’’, </a:t>
            </a:r>
            <a:r>
              <a:rPr lang="fr-FR" sz="1200" i="1" dirty="0" err="1">
                <a:solidFill>
                  <a:schemeClr val="bg1"/>
                </a:solidFill>
              </a:rPr>
              <a:t>other</a:t>
            </a:r>
            <a:r>
              <a:rPr lang="fr-FR" sz="1200" i="1" dirty="0">
                <a:solidFill>
                  <a:schemeClr val="bg1"/>
                </a:solidFill>
              </a:rPr>
              <a:t>: …}</a:t>
            </a:r>
          </a:p>
        </p:txBody>
      </p:sp>
    </p:spTree>
    <p:extLst>
      <p:ext uri="{BB962C8B-B14F-4D97-AF65-F5344CB8AC3E}">
        <p14:creationId xmlns:p14="http://schemas.microsoft.com/office/powerpoint/2010/main" val="3764816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353599" y="536505"/>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a:off x="1390191" y="1416613"/>
            <a:ext cx="1333758"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F4DDDF50-A1BE-411D-A38C-6C9C92644AC6}"/>
              </a:ext>
            </a:extLst>
          </p:cNvPr>
          <p:cNvSpPr/>
          <p:nvPr/>
        </p:nvSpPr>
        <p:spPr>
          <a:xfrm>
            <a:off x="1655457" y="1554921"/>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18</a:t>
            </a:r>
          </a:p>
        </p:txBody>
      </p:sp>
      <p:sp>
        <p:nvSpPr>
          <p:cNvPr id="51" name="Ellipse 50">
            <a:extLst>
              <a:ext uri="{FF2B5EF4-FFF2-40B4-BE49-F238E27FC236}">
                <a16:creationId xmlns:a16="http://schemas.microsoft.com/office/drawing/2014/main" id="{A41CE67B-64DE-4AB9-A27D-723D86D3E387}"/>
              </a:ext>
            </a:extLst>
          </p:cNvPr>
          <p:cNvSpPr/>
          <p:nvPr/>
        </p:nvSpPr>
        <p:spPr>
          <a:xfrm>
            <a:off x="8424356" y="3389623"/>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pic>
        <p:nvPicPr>
          <p:cNvPr id="4" name="Image 3">
            <a:extLst>
              <a:ext uri="{FF2B5EF4-FFF2-40B4-BE49-F238E27FC236}">
                <a16:creationId xmlns:a16="http://schemas.microsoft.com/office/drawing/2014/main" id="{5B32BC17-A35E-488F-9B38-3343156B6B41}"/>
              </a:ext>
            </a:extLst>
          </p:cNvPr>
          <p:cNvPicPr>
            <a:picLocks noChangeAspect="1"/>
          </p:cNvPicPr>
          <p:nvPr/>
        </p:nvPicPr>
        <p:blipFill>
          <a:blip r:embed="rId10"/>
          <a:stretch>
            <a:fillRect/>
          </a:stretch>
        </p:blipFill>
        <p:spPr>
          <a:xfrm>
            <a:off x="1367782" y="407876"/>
            <a:ext cx="794064" cy="854594"/>
          </a:xfrm>
          <a:prstGeom prst="rect">
            <a:avLst/>
          </a:prstGeom>
        </p:spPr>
      </p:pic>
      <p:pic>
        <p:nvPicPr>
          <p:cNvPr id="1026" name="Picture 2" descr="Smiley — Wikipédia">
            <a:extLst>
              <a:ext uri="{FF2B5EF4-FFF2-40B4-BE49-F238E27FC236}">
                <a16:creationId xmlns:a16="http://schemas.microsoft.com/office/drawing/2014/main" id="{84A65D1D-89AD-4C5A-9332-A81E7A7CF2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67" y="-143913"/>
            <a:ext cx="946462" cy="94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5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13" name="ZoneTexte 12">
            <a:extLst>
              <a:ext uri="{FF2B5EF4-FFF2-40B4-BE49-F238E27FC236}">
                <a16:creationId xmlns:a16="http://schemas.microsoft.com/office/drawing/2014/main" id="{BEE9C970-DD42-4720-97E0-1A3E4C263E0B}"/>
              </a:ext>
            </a:extLst>
          </p:cNvPr>
          <p:cNvSpPr txBox="1"/>
          <p:nvPr/>
        </p:nvSpPr>
        <p:spPr>
          <a:xfrm>
            <a:off x="9908041" y="6094119"/>
            <a:ext cx="2283959" cy="769441"/>
          </a:xfrm>
          <a:prstGeom prst="rect">
            <a:avLst/>
          </a:prstGeom>
          <a:solidFill>
            <a:srgbClr val="FFC000"/>
          </a:solidFill>
        </p:spPr>
        <p:txBody>
          <a:bodyPr wrap="none" rtlCol="0">
            <a:spAutoFit/>
          </a:bodyPr>
          <a:lstStyle/>
          <a:p>
            <a:r>
              <a:rPr lang="fr-FR" sz="4400" b="1" dirty="0" err="1">
                <a:solidFill>
                  <a:schemeClr val="bg1"/>
                </a:solidFill>
              </a:rPr>
              <a:t>Obsolete</a:t>
            </a:r>
            <a:endParaRPr lang="fr-FR" sz="4400" b="1" dirty="0">
              <a:solidFill>
                <a:schemeClr val="bg1"/>
              </a:solidFill>
            </a:endParaRPr>
          </a:p>
        </p:txBody>
      </p:sp>
    </p:spTree>
    <p:extLst>
      <p:ext uri="{BB962C8B-B14F-4D97-AF65-F5344CB8AC3E}">
        <p14:creationId xmlns:p14="http://schemas.microsoft.com/office/powerpoint/2010/main" val="2116231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461665"/>
          </a:xfrm>
          <a:prstGeom prst="rect">
            <a:avLst/>
          </a:prstGeom>
        </p:spPr>
        <p:txBody>
          <a:bodyPr wrap="none">
            <a:spAutoFit/>
          </a:bodyPr>
          <a:lstStyle/>
          <a:p>
            <a:r>
              <a:rPr lang="en-US" sz="2400" dirty="0">
                <a:solidFill>
                  <a:schemeClr val="accent2">
                    <a:lumMod val="75000"/>
                  </a:schemeClr>
                </a:solidFill>
                <a:latin typeface="fakt-web"/>
              </a:rPr>
              <a:t> Proof Key for Code Exchange</a:t>
            </a:r>
            <a:endParaRPr lang="fr-FR" sz="2400" dirty="0">
              <a:solidFill>
                <a:schemeClr val="accent2">
                  <a:lumMod val="75000"/>
                </a:schemeClr>
              </a:solidFill>
            </a:endParaRPr>
          </a:p>
        </p:txBody>
      </p:sp>
    </p:spTree>
    <p:extLst>
      <p:ext uri="{BB962C8B-B14F-4D97-AF65-F5344CB8AC3E}">
        <p14:creationId xmlns:p14="http://schemas.microsoft.com/office/powerpoint/2010/main" val="27113250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err="1"/>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a:t>
            </a:r>
            <a:r>
              <a:rPr lang="fr-FR" dirty="0" err="1"/>
              <a:t>Credentials</a:t>
            </a:r>
            <a:r>
              <a:rPr lang="fr-FR" dirty="0"/>
              <a:t>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5" name="Rectangle 4">
            <a:extLst>
              <a:ext uri="{FF2B5EF4-FFF2-40B4-BE49-F238E27FC236}">
                <a16:creationId xmlns:a16="http://schemas.microsoft.com/office/drawing/2014/main" id="{40F5BFEB-50A8-4B13-90A9-161E4F36B34C}"/>
              </a:ext>
            </a:extLst>
          </p:cNvPr>
          <p:cNvSpPr/>
          <p:nvPr/>
        </p:nvSpPr>
        <p:spPr>
          <a:xfrm>
            <a:off x="2879912" y="5515275"/>
            <a:ext cx="2322302" cy="707886"/>
          </a:xfrm>
          <a:prstGeom prst="rect">
            <a:avLst/>
          </a:prstGeom>
        </p:spPr>
        <p:txBody>
          <a:bodyPr wrap="none">
            <a:spAutoFit/>
          </a:bodyPr>
          <a:lstStyle/>
          <a:p>
            <a:r>
              <a:rPr lang="fr-FR" sz="2000" i="1" dirty="0">
                <a:solidFill>
                  <a:schemeClr val="accent1">
                    <a:lumMod val="75000"/>
                  </a:schemeClr>
                </a:solidFill>
                <a:hlinkClick r:id="rId5"/>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6"/>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44130" cy="707886"/>
          </a:xfrm>
          <a:prstGeom prst="rect">
            <a:avLst/>
          </a:prstGeom>
        </p:spPr>
        <p:txBody>
          <a:bodyPr wrap="none">
            <a:spAutoFit/>
          </a:bodyPr>
          <a:lstStyle/>
          <a:p>
            <a:r>
              <a:rPr lang="fr-FR" sz="2000" i="1" dirty="0">
                <a:solidFill>
                  <a:schemeClr val="accent1">
                    <a:lumMod val="75000"/>
                  </a:schemeClr>
                </a:solidFill>
                <a:hlinkClick r:id="rId7"/>
              </a:rPr>
              <a:t>https://oauth.microsoft.com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8"/>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1"/>
            <a:endCxn id="35" idx="3"/>
          </p:cNvCxnSpPr>
          <p:nvPr/>
        </p:nvCxnSpPr>
        <p:spPr>
          <a:xfrm flipH="1">
            <a:off x="4127898" y="2351124"/>
            <a:ext cx="3390382" cy="156467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713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 Level up » avec OpenID Connect</a:t>
            </a:r>
          </a:p>
        </p:txBody>
      </p:sp>
    </p:spTree>
    <p:extLst>
      <p:ext uri="{BB962C8B-B14F-4D97-AF65-F5344CB8AC3E}">
        <p14:creationId xmlns:p14="http://schemas.microsoft.com/office/powerpoint/2010/main" val="4077261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2910" y="143056"/>
            <a:ext cx="11487150" cy="1325563"/>
          </a:xfrm>
        </p:spPr>
        <p:txBody>
          <a:bodyPr/>
          <a:lstStyle/>
          <a:p>
            <a:r>
              <a:rPr lang="fr-FR" dirty="0"/>
              <a:t>Open ID </a:t>
            </a:r>
            <a:r>
              <a:rPr lang="fr-FR" dirty="0" err="1"/>
              <a:t>Connect</a:t>
            </a:r>
            <a:r>
              <a:rPr lang="fr-FR" dirty="0"/>
              <a:t> = </a:t>
            </a:r>
            <a:r>
              <a:rPr lang="en-US" dirty="0">
                <a:solidFill>
                  <a:srgbClr val="00B050"/>
                </a:solidFill>
              </a:rPr>
              <a:t>(Identity, Authentication) + OAuth 2.0 </a:t>
            </a:r>
            <a:endParaRPr lang="fr-FR" dirty="0"/>
          </a:p>
        </p:txBody>
      </p:sp>
      <p:cxnSp>
        <p:nvCxnSpPr>
          <p:cNvPr id="33" name="Connecteur droit 32">
            <a:extLst>
              <a:ext uri="{FF2B5EF4-FFF2-40B4-BE49-F238E27FC236}">
                <a16:creationId xmlns:a16="http://schemas.microsoft.com/office/drawing/2014/main" id="{AFCA3376-2DAE-4751-BA7A-86A30CE45156}"/>
              </a:ext>
            </a:extLst>
          </p:cNvPr>
          <p:cNvCxnSpPr>
            <a:cxnSpLocks/>
            <a:stCxn id="35" idx="1"/>
            <a:endCxn id="56" idx="3"/>
          </p:cNvCxnSpPr>
          <p:nvPr/>
        </p:nvCxnSpPr>
        <p:spPr>
          <a:xfrm flipH="1">
            <a:off x="5210485" y="3261224"/>
            <a:ext cx="3245055" cy="119227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BCCEBE89-0A2A-449B-8A9D-4B088B20475E}"/>
              </a:ext>
            </a:extLst>
          </p:cNvPr>
          <p:cNvSpPr txBox="1">
            <a:spLocks/>
          </p:cNvSpPr>
          <p:nvPr/>
        </p:nvSpPr>
        <p:spPr>
          <a:xfrm>
            <a:off x="3769591" y="4833563"/>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35" name="Picture 4" descr="Résultat de recherche d'images pour &quot;image serveur&quot;">
            <a:extLst>
              <a:ext uri="{FF2B5EF4-FFF2-40B4-BE49-F238E27FC236}">
                <a16:creationId xmlns:a16="http://schemas.microsoft.com/office/drawing/2014/main" id="{C4A61C3A-67ED-4EFF-B841-BF8A25CE2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8811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6" name="Espace réservé du contenu 2">
            <a:extLst>
              <a:ext uri="{FF2B5EF4-FFF2-40B4-BE49-F238E27FC236}">
                <a16:creationId xmlns:a16="http://schemas.microsoft.com/office/drawing/2014/main" id="{A29AB3F3-1176-469E-8F18-AF50F35A2272}"/>
              </a:ext>
            </a:extLst>
          </p:cNvPr>
          <p:cNvSpPr txBox="1">
            <a:spLocks/>
          </p:cNvSpPr>
          <p:nvPr/>
        </p:nvSpPr>
        <p:spPr>
          <a:xfrm>
            <a:off x="8897809" y="3045150"/>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37" name="Espace réservé du contenu 2">
            <a:extLst>
              <a:ext uri="{FF2B5EF4-FFF2-40B4-BE49-F238E27FC236}">
                <a16:creationId xmlns:a16="http://schemas.microsoft.com/office/drawing/2014/main" id="{A4813410-7F19-4D12-923D-4229B6EF6611}"/>
              </a:ext>
            </a:extLst>
          </p:cNvPr>
          <p:cNvSpPr txBox="1">
            <a:spLocks/>
          </p:cNvSpPr>
          <p:nvPr/>
        </p:nvSpPr>
        <p:spPr>
          <a:xfrm>
            <a:off x="7627078" y="57828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38" name="Picture 4" descr="Résultat de recherche d'images pour &quot;image serveur&quot;">
            <a:extLst>
              <a:ext uri="{FF2B5EF4-FFF2-40B4-BE49-F238E27FC236}">
                <a16:creationId xmlns:a16="http://schemas.microsoft.com/office/drawing/2014/main" id="{537F0638-740C-4E94-A602-C2D3A844D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50518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ésultat de recherche d'images pour &quot;image ordinateur&quot;">
            <a:extLst>
              <a:ext uri="{FF2B5EF4-FFF2-40B4-BE49-F238E27FC236}">
                <a16:creationId xmlns:a16="http://schemas.microsoft.com/office/drawing/2014/main" id="{32B57AFF-428F-480C-9350-5CDB87BE89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4474818" y="2833717"/>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DBFD38A3-155E-4BEB-904C-FAE0272CD29D}"/>
              </a:ext>
            </a:extLst>
          </p:cNvPr>
          <p:cNvCxnSpPr>
            <a:cxnSpLocks/>
            <a:stCxn id="35" idx="1"/>
            <a:endCxn id="39" idx="3"/>
          </p:cNvCxnSpPr>
          <p:nvPr/>
        </p:nvCxnSpPr>
        <p:spPr>
          <a:xfrm flipH="1">
            <a:off x="5477325" y="3261224"/>
            <a:ext cx="2978215" cy="1258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2016BF63-FEC4-4FC9-A9DC-BD22D22F5EAF}"/>
              </a:ext>
            </a:extLst>
          </p:cNvPr>
          <p:cNvCxnSpPr>
            <a:cxnSpLocks/>
            <a:stCxn id="35" idx="2"/>
            <a:endCxn id="38" idx="0"/>
          </p:cNvCxnSpPr>
          <p:nvPr/>
        </p:nvCxnSpPr>
        <p:spPr>
          <a:xfrm>
            <a:off x="8689953" y="36412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1ECCA3CD-D11F-4300-A4A9-F989C11BC1AA}"/>
              </a:ext>
            </a:extLst>
          </p:cNvPr>
          <p:cNvPicPr>
            <a:picLocks noChangeAspect="1"/>
          </p:cNvPicPr>
          <p:nvPr/>
        </p:nvPicPr>
        <p:blipFill rotWithShape="1">
          <a:blip r:embed="rId5"/>
          <a:srcRect l="26157" r="24641"/>
          <a:stretch/>
        </p:blipFill>
        <p:spPr>
          <a:xfrm>
            <a:off x="1973315" y="2490598"/>
            <a:ext cx="778784" cy="1582841"/>
          </a:xfrm>
          <a:prstGeom prst="rect">
            <a:avLst/>
          </a:prstGeom>
        </p:spPr>
      </p:pic>
      <p:sp>
        <p:nvSpPr>
          <p:cNvPr id="51" name="Espace réservé du contenu 2">
            <a:extLst>
              <a:ext uri="{FF2B5EF4-FFF2-40B4-BE49-F238E27FC236}">
                <a16:creationId xmlns:a16="http://schemas.microsoft.com/office/drawing/2014/main" id="{47D40DC4-89FB-4EDB-A10A-653730F43A4D}"/>
              </a:ext>
            </a:extLst>
          </p:cNvPr>
          <p:cNvSpPr txBox="1">
            <a:spLocks/>
          </p:cNvSpPr>
          <p:nvPr/>
        </p:nvSpPr>
        <p:spPr>
          <a:xfrm>
            <a:off x="1210274" y="419671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52" name="Connecteur droit 51">
            <a:extLst>
              <a:ext uri="{FF2B5EF4-FFF2-40B4-BE49-F238E27FC236}">
                <a16:creationId xmlns:a16="http://schemas.microsoft.com/office/drawing/2014/main" id="{2D524DF5-725E-4A8D-B118-CA88DB730683}"/>
              </a:ext>
            </a:extLst>
          </p:cNvPr>
          <p:cNvCxnSpPr>
            <a:cxnSpLocks/>
            <a:stCxn id="39" idx="1"/>
            <a:endCxn id="50" idx="3"/>
          </p:cNvCxnSpPr>
          <p:nvPr/>
        </p:nvCxnSpPr>
        <p:spPr>
          <a:xfrm flipH="1">
            <a:off x="2752099" y="3273805"/>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96FB6E-1D13-4121-BCC7-EAEC58AC6987}"/>
              </a:ext>
            </a:extLst>
          </p:cNvPr>
          <p:cNvSpPr/>
          <p:nvPr/>
        </p:nvSpPr>
        <p:spPr>
          <a:xfrm>
            <a:off x="2652925" y="2386720"/>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54" name="Rectangle 53">
            <a:extLst>
              <a:ext uri="{FF2B5EF4-FFF2-40B4-BE49-F238E27FC236}">
                <a16:creationId xmlns:a16="http://schemas.microsoft.com/office/drawing/2014/main" id="{AA12B69D-F3A6-4345-AA79-70EF65F11E57}"/>
              </a:ext>
            </a:extLst>
          </p:cNvPr>
          <p:cNvSpPr/>
          <p:nvPr/>
        </p:nvSpPr>
        <p:spPr>
          <a:xfrm>
            <a:off x="7342449" y="6462486"/>
            <a:ext cx="2964209" cy="1015663"/>
          </a:xfrm>
          <a:prstGeom prst="rect">
            <a:avLst/>
          </a:prstGeom>
        </p:spPr>
        <p:txBody>
          <a:bodyPr wrap="none">
            <a:spAutoFit/>
          </a:bodyPr>
          <a:lstStyle/>
          <a:p>
            <a:r>
              <a:rPr lang="fr-FR" sz="2000" i="1" dirty="0">
                <a:solidFill>
                  <a:schemeClr val="accent1">
                    <a:lumMod val="75000"/>
                  </a:schemeClr>
                </a:solidFill>
                <a:hlinkClick r:id="rId7"/>
              </a:rPr>
              <a:t>https://api-client.bworld.</a:t>
            </a:r>
            <a:r>
              <a:rPr lang="fr-FR" sz="2000" i="1" dirty="0">
                <a:solidFill>
                  <a:schemeClr val="accent1">
                    <a:lumMod val="75000"/>
                  </a:schemeClr>
                </a:solidFill>
              </a:rPr>
              <a:t>fr</a:t>
            </a: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55" name="Rectangle 54">
            <a:extLst>
              <a:ext uri="{FF2B5EF4-FFF2-40B4-BE49-F238E27FC236}">
                <a16:creationId xmlns:a16="http://schemas.microsoft.com/office/drawing/2014/main" id="{8B825F20-9778-4479-9271-2806676CF458}"/>
              </a:ext>
            </a:extLst>
          </p:cNvPr>
          <p:cNvSpPr/>
          <p:nvPr/>
        </p:nvSpPr>
        <p:spPr>
          <a:xfrm>
            <a:off x="8831256" y="3644109"/>
            <a:ext cx="2425216" cy="707886"/>
          </a:xfrm>
          <a:prstGeom prst="rect">
            <a:avLst/>
          </a:prstGeom>
        </p:spPr>
        <p:txBody>
          <a:bodyPr wrap="none">
            <a:spAutoFit/>
          </a:bodyPr>
          <a:lstStyle/>
          <a:p>
            <a:r>
              <a:rPr lang="fr-FR" sz="2000" i="1" dirty="0">
                <a:solidFill>
                  <a:schemeClr val="accent1">
                    <a:lumMod val="75000"/>
                  </a:schemeClr>
                </a:solidFill>
                <a:hlinkClick r:id="rId8"/>
              </a:rPr>
              <a:t>https://oidc.bworld.</a:t>
            </a:r>
            <a:r>
              <a:rPr lang="fr-FR" sz="2000" i="1" dirty="0">
                <a:solidFill>
                  <a:schemeClr val="accent1">
                    <a:lumMod val="75000"/>
                  </a:schemeClr>
                </a:solidFill>
              </a:rPr>
              <a:t>fr</a:t>
            </a:r>
          </a:p>
          <a:p>
            <a:endParaRPr lang="fr-FR" sz="2000" i="1" dirty="0">
              <a:solidFill>
                <a:schemeClr val="accent1">
                  <a:lumMod val="75000"/>
                </a:schemeClr>
              </a:solidFill>
            </a:endParaRPr>
          </a:p>
        </p:txBody>
      </p:sp>
      <p:pic>
        <p:nvPicPr>
          <p:cNvPr id="56" name="Picture 4" descr="Résultat de recherche d'images pour &quot;image serveur&quot;">
            <a:extLst>
              <a:ext uri="{FF2B5EF4-FFF2-40B4-BE49-F238E27FC236}">
                <a16:creationId xmlns:a16="http://schemas.microsoft.com/office/drawing/2014/main" id="{6EEC652E-8A70-4B5F-B216-8BD1D6883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741659" y="4073439"/>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eur droit 56">
            <a:extLst>
              <a:ext uri="{FF2B5EF4-FFF2-40B4-BE49-F238E27FC236}">
                <a16:creationId xmlns:a16="http://schemas.microsoft.com/office/drawing/2014/main" id="{A93425F9-45C3-467E-ADAC-4B710BE95515}"/>
              </a:ext>
            </a:extLst>
          </p:cNvPr>
          <p:cNvCxnSpPr>
            <a:cxnSpLocks/>
            <a:stCxn id="38" idx="1"/>
            <a:endCxn id="56" idx="3"/>
          </p:cNvCxnSpPr>
          <p:nvPr/>
        </p:nvCxnSpPr>
        <p:spPr>
          <a:xfrm flipH="1" flipV="1">
            <a:off x="5210485" y="4453501"/>
            <a:ext cx="3245334" cy="97844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BCA139A9-204A-4459-A7D0-2C4CEF1FF6D3}"/>
              </a:ext>
            </a:extLst>
          </p:cNvPr>
          <p:cNvCxnSpPr>
            <a:cxnSpLocks/>
            <a:stCxn id="56" idx="0"/>
            <a:endCxn id="39" idx="2"/>
          </p:cNvCxnSpPr>
          <p:nvPr/>
        </p:nvCxnSpPr>
        <p:spPr>
          <a:xfrm flipV="1">
            <a:off x="4976072" y="3713893"/>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52C5CC9-2DCC-4531-9758-980EC2753C71}"/>
              </a:ext>
            </a:extLst>
          </p:cNvPr>
          <p:cNvSpPr/>
          <p:nvPr/>
        </p:nvSpPr>
        <p:spPr>
          <a:xfrm>
            <a:off x="3860251" y="5516631"/>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60" name="ZoneTexte 59">
            <a:extLst>
              <a:ext uri="{FF2B5EF4-FFF2-40B4-BE49-F238E27FC236}">
                <a16:creationId xmlns:a16="http://schemas.microsoft.com/office/drawing/2014/main" id="{4E98C732-1BFA-49CB-80D7-B85F68660D4C}"/>
              </a:ext>
            </a:extLst>
          </p:cNvPr>
          <p:cNvSpPr txBox="1"/>
          <p:nvPr/>
        </p:nvSpPr>
        <p:spPr>
          <a:xfrm>
            <a:off x="5225307" y="3837236"/>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61" name="ZoneTexte 60">
            <a:extLst>
              <a:ext uri="{FF2B5EF4-FFF2-40B4-BE49-F238E27FC236}">
                <a16:creationId xmlns:a16="http://schemas.microsoft.com/office/drawing/2014/main" id="{120FE6F1-D87B-4E13-B0E9-8D26C9299CEA}"/>
              </a:ext>
            </a:extLst>
          </p:cNvPr>
          <p:cNvSpPr txBox="1"/>
          <p:nvPr/>
        </p:nvSpPr>
        <p:spPr>
          <a:xfrm>
            <a:off x="4004004" y="4038003"/>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pic>
        <p:nvPicPr>
          <p:cNvPr id="65" name="Picture 4" descr="Résultat de recherche d'images pour &quot;image serveur&quot;">
            <a:extLst>
              <a:ext uri="{FF2B5EF4-FFF2-40B4-BE49-F238E27FC236}">
                <a16:creationId xmlns:a16="http://schemas.microsoft.com/office/drawing/2014/main" id="{15D2BF5E-6F2D-4ECD-9866-88A3E3C64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09636" y="1823612"/>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6" name="Espace réservé du contenu 2">
            <a:extLst>
              <a:ext uri="{FF2B5EF4-FFF2-40B4-BE49-F238E27FC236}">
                <a16:creationId xmlns:a16="http://schemas.microsoft.com/office/drawing/2014/main" id="{9FA371DD-DC0B-4CE9-A330-7ABEECC16B0F}"/>
              </a:ext>
            </a:extLst>
          </p:cNvPr>
          <p:cNvSpPr txBox="1">
            <a:spLocks/>
          </p:cNvSpPr>
          <p:nvPr/>
        </p:nvSpPr>
        <p:spPr>
          <a:xfrm>
            <a:off x="7570786" y="1528277"/>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Google</a:t>
            </a:r>
          </a:p>
        </p:txBody>
      </p:sp>
      <p:pic>
        <p:nvPicPr>
          <p:cNvPr id="67" name="Picture 4" descr="Résultat de recherche d'images pour &quot;image serveur&quot;">
            <a:extLst>
              <a:ext uri="{FF2B5EF4-FFF2-40B4-BE49-F238E27FC236}">
                <a16:creationId xmlns:a16="http://schemas.microsoft.com/office/drawing/2014/main" id="{DBAE64F1-8A0F-4426-BDD9-1CE286B66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99294" y="1837260"/>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8" name="Espace réservé du contenu 2">
            <a:extLst>
              <a:ext uri="{FF2B5EF4-FFF2-40B4-BE49-F238E27FC236}">
                <a16:creationId xmlns:a16="http://schemas.microsoft.com/office/drawing/2014/main" id="{E178CDE6-2AE9-4576-9A58-266718FCEFE7}"/>
              </a:ext>
            </a:extLst>
          </p:cNvPr>
          <p:cNvSpPr txBox="1">
            <a:spLocks/>
          </p:cNvSpPr>
          <p:nvPr/>
        </p:nvSpPr>
        <p:spPr>
          <a:xfrm>
            <a:off x="8511510" y="1540553"/>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Microsoft</a:t>
            </a:r>
          </a:p>
        </p:txBody>
      </p:sp>
      <p:cxnSp>
        <p:nvCxnSpPr>
          <p:cNvPr id="69" name="Connecteur droit 68">
            <a:extLst>
              <a:ext uri="{FF2B5EF4-FFF2-40B4-BE49-F238E27FC236}">
                <a16:creationId xmlns:a16="http://schemas.microsoft.com/office/drawing/2014/main" id="{34B10EDA-27E7-4443-98C4-152A44B96CF6}"/>
              </a:ext>
            </a:extLst>
          </p:cNvPr>
          <p:cNvCxnSpPr>
            <a:cxnSpLocks/>
            <a:stCxn id="35" idx="0"/>
            <a:endCxn id="65" idx="2"/>
          </p:cNvCxnSpPr>
          <p:nvPr/>
        </p:nvCxnSpPr>
        <p:spPr>
          <a:xfrm flipH="1" flipV="1">
            <a:off x="8247529" y="2270752"/>
            <a:ext cx="442424" cy="61041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1DA4C48-F2ED-4E72-9783-CE78A072D900}"/>
              </a:ext>
            </a:extLst>
          </p:cNvPr>
          <p:cNvCxnSpPr>
            <a:cxnSpLocks/>
            <a:stCxn id="35" idx="0"/>
            <a:endCxn id="67" idx="2"/>
          </p:cNvCxnSpPr>
          <p:nvPr/>
        </p:nvCxnSpPr>
        <p:spPr>
          <a:xfrm flipV="1">
            <a:off x="8689953" y="2284400"/>
            <a:ext cx="447234" cy="596762"/>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57098C20-CEF3-4C2D-8534-1D53E489FBE1}"/>
              </a:ext>
            </a:extLst>
          </p:cNvPr>
          <p:cNvCxnSpPr>
            <a:cxnSpLocks/>
            <a:stCxn id="65" idx="1"/>
            <a:endCxn id="39" idx="3"/>
          </p:cNvCxnSpPr>
          <p:nvPr/>
        </p:nvCxnSpPr>
        <p:spPr>
          <a:xfrm flipH="1">
            <a:off x="5477325" y="2047182"/>
            <a:ext cx="2632311" cy="122662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80" name="Picture 4" descr="Résultat de recherche d'images pour &quot;image serveur&quot;">
            <a:extLst>
              <a:ext uri="{FF2B5EF4-FFF2-40B4-BE49-F238E27FC236}">
                <a16:creationId xmlns:a16="http://schemas.microsoft.com/office/drawing/2014/main" id="{820A780E-0671-4969-8508-1F83A5C27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813058" y="1960092"/>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81" name="Espace réservé du contenu 2">
            <a:extLst>
              <a:ext uri="{FF2B5EF4-FFF2-40B4-BE49-F238E27FC236}">
                <a16:creationId xmlns:a16="http://schemas.microsoft.com/office/drawing/2014/main" id="{F01086DE-177D-4473-BD61-6FE66047437E}"/>
              </a:ext>
            </a:extLst>
          </p:cNvPr>
          <p:cNvSpPr txBox="1">
            <a:spLocks/>
          </p:cNvSpPr>
          <p:nvPr/>
        </p:nvSpPr>
        <p:spPr>
          <a:xfrm>
            <a:off x="9325274" y="1663385"/>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Custom</a:t>
            </a:r>
          </a:p>
        </p:txBody>
      </p:sp>
      <p:cxnSp>
        <p:nvCxnSpPr>
          <p:cNvPr id="83" name="Connecteur droit 82">
            <a:extLst>
              <a:ext uri="{FF2B5EF4-FFF2-40B4-BE49-F238E27FC236}">
                <a16:creationId xmlns:a16="http://schemas.microsoft.com/office/drawing/2014/main" id="{867142FB-079C-4A9A-95B3-7B1915826CF7}"/>
              </a:ext>
            </a:extLst>
          </p:cNvPr>
          <p:cNvCxnSpPr>
            <a:cxnSpLocks/>
            <a:stCxn id="35" idx="0"/>
            <a:endCxn id="80" idx="2"/>
          </p:cNvCxnSpPr>
          <p:nvPr/>
        </p:nvCxnSpPr>
        <p:spPr>
          <a:xfrm flipV="1">
            <a:off x="8689953" y="2407232"/>
            <a:ext cx="1260998" cy="47393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090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p:txBody>
          <a:bodyPr/>
          <a:lstStyle/>
          <a:p>
            <a:r>
              <a:rPr lang="fr-FR" dirty="0"/>
              <a:t>La prise en charge de l’</a:t>
            </a:r>
            <a:r>
              <a:rPr lang="fr-FR" b="1" dirty="0"/>
              <a:t>authentification,</a:t>
            </a:r>
            <a:endParaRPr lang="fr-FR" dirty="0"/>
          </a:p>
          <a:p>
            <a:r>
              <a:rPr lang="fr-FR" dirty="0"/>
              <a:t>La notion d’</a:t>
            </a:r>
            <a:r>
              <a:rPr lang="fr-FR" b="1" dirty="0"/>
              <a:t>ID </a:t>
            </a:r>
            <a:r>
              <a:rPr lang="fr-FR" b="1" dirty="0" err="1"/>
              <a:t>Token</a:t>
            </a:r>
            <a:r>
              <a:rPr lang="fr-FR" b="1" dirty="0"/>
              <a:t>,</a:t>
            </a:r>
            <a:endParaRPr lang="fr-FR" dirty="0"/>
          </a:p>
          <a:p>
            <a:r>
              <a:rPr lang="fr-FR" dirty="0"/>
              <a:t>La gestion de la </a:t>
            </a:r>
            <a:r>
              <a:rPr lang="fr-FR" b="1" dirty="0"/>
              <a:t>session SSO</a:t>
            </a:r>
            <a:r>
              <a:rPr lang="fr-FR" dirty="0"/>
              <a:t> (ex: le Single </a:t>
            </a:r>
            <a:r>
              <a:rPr lang="fr-FR" dirty="0" err="1"/>
              <a:t>Logout</a:t>
            </a:r>
            <a:r>
              <a:rPr lang="fr-FR" dirty="0"/>
              <a:t>),</a:t>
            </a:r>
          </a:p>
          <a:p>
            <a:r>
              <a:rPr lang="fr-FR" dirty="0"/>
              <a:t>Une nouvelle API pour </a:t>
            </a:r>
            <a:r>
              <a:rPr lang="fr-FR" b="1" dirty="0"/>
              <a:t>récupérer les informations</a:t>
            </a:r>
            <a:r>
              <a:rPr lang="fr-FR" dirty="0"/>
              <a:t> utilisateur (User Info </a:t>
            </a:r>
            <a:r>
              <a:rPr lang="fr-FR" dirty="0" err="1"/>
              <a:t>endpoint</a:t>
            </a:r>
            <a:r>
              <a:rPr lang="fr-FR" dirty="0"/>
              <a:t>),</a:t>
            </a:r>
          </a:p>
          <a:p>
            <a:r>
              <a:rPr lang="fr-FR" b="1" dirty="0"/>
              <a:t>Standardisation</a:t>
            </a:r>
            <a:r>
              <a:rPr lang="fr-FR" dirty="0"/>
              <a:t> des informations utilisateurs,</a:t>
            </a:r>
          </a:p>
          <a:p>
            <a:r>
              <a:rPr lang="fr-FR" dirty="0"/>
              <a:t>Un 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37F7-3638-4AF9-B663-A0C72907E04C}"/>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6EAD6AFB-B52A-4CE7-B9F9-BA53AB1E49BD}"/>
              </a:ext>
            </a:extLst>
          </p:cNvPr>
          <p:cNvSpPr>
            <a:spLocks noGrp="1"/>
          </p:cNvSpPr>
          <p:nvPr>
            <p:ph idx="1"/>
          </p:nvPr>
        </p:nvSpPr>
        <p:spPr/>
        <p:txBody>
          <a:bodyPr>
            <a:normAutofit fontScale="55000" lnSpcReduction="20000"/>
          </a:bodyPr>
          <a:lstStyle/>
          <a:p>
            <a:r>
              <a:rPr lang="fr-FR" dirty="0"/>
              <a:t>Un ID </a:t>
            </a:r>
            <a:r>
              <a:rPr lang="fr-FR" dirty="0" err="1"/>
              <a:t>Token</a:t>
            </a:r>
            <a:r>
              <a:rPr lang="fr-FR" dirty="0"/>
              <a:t> est un jeton </a:t>
            </a:r>
            <a:r>
              <a:rPr lang="fr-FR" dirty="0" err="1"/>
              <a:t>auto-portant</a:t>
            </a:r>
            <a:r>
              <a:rPr lang="fr-FR" dirty="0"/>
              <a:t> qui contient l’identité d’un utilisateur. Il est véhiculé au format JWT (nous rentrerons dans les détails en partie 3), et est constitué principalement :</a:t>
            </a:r>
          </a:p>
          <a:p>
            <a:r>
              <a:rPr lang="fr-FR" dirty="0"/>
              <a:t>des paramètres de l’</a:t>
            </a:r>
            <a:r>
              <a:rPr lang="fr-FR" b="1" dirty="0"/>
              <a:t>authentification :</a:t>
            </a:r>
            <a:endParaRPr lang="fr-FR" dirty="0"/>
          </a:p>
          <a:p>
            <a:pPr lvl="1"/>
            <a:r>
              <a:rPr lang="fr-FR" dirty="0"/>
              <a:t>date d’expiration,</a:t>
            </a:r>
          </a:p>
          <a:p>
            <a:pPr lvl="1"/>
            <a:r>
              <a:rPr lang="fr-FR" dirty="0"/>
              <a:t>date de création,</a:t>
            </a:r>
          </a:p>
          <a:p>
            <a:pPr lvl="1"/>
            <a:r>
              <a:rPr lang="fr-FR" dirty="0"/>
              <a:t>date d’authentification,</a:t>
            </a:r>
          </a:p>
          <a:p>
            <a:pPr lvl="1"/>
            <a:r>
              <a:rPr lang="fr-FR" dirty="0"/>
              <a:t>des moyens de contrôle permettant de valider l’ID </a:t>
            </a:r>
            <a:r>
              <a:rPr lang="fr-FR" dirty="0" err="1"/>
              <a:t>Token</a:t>
            </a:r>
            <a:r>
              <a:rPr lang="fr-FR" dirty="0"/>
              <a:t> et l’Access </a:t>
            </a:r>
            <a:r>
              <a:rPr lang="fr-FR" dirty="0" err="1"/>
              <a:t>Token</a:t>
            </a:r>
            <a:r>
              <a:rPr lang="fr-FR" dirty="0"/>
              <a:t>.</a:t>
            </a:r>
          </a:p>
          <a:p>
            <a:r>
              <a:rPr lang="fr-FR" dirty="0"/>
              <a:t>des </a:t>
            </a:r>
            <a:r>
              <a:rPr lang="fr-FR" b="1" dirty="0"/>
              <a:t>accréditations (rôles, habilitations) de l’utilisateur :</a:t>
            </a:r>
            <a:endParaRPr lang="fr-FR" dirty="0"/>
          </a:p>
          <a:p>
            <a:pPr lvl="1"/>
            <a:r>
              <a:rPr lang="fr-FR" dirty="0"/>
              <a:t>formalisme à déterminer par le fournisseur d’identité.</a:t>
            </a:r>
          </a:p>
          <a:p>
            <a:r>
              <a:rPr lang="fr-FR" dirty="0"/>
              <a:t>des </a:t>
            </a:r>
            <a:r>
              <a:rPr lang="fr-FR" b="1" dirty="0"/>
              <a:t>attributs (claims) de l’utilisateur.</a:t>
            </a:r>
            <a:endParaRPr lang="fr-FR" dirty="0"/>
          </a:p>
          <a:p>
            <a:r>
              <a:rPr lang="fr-FR" dirty="0"/>
              <a:t>Les attributs sont associés à des “scopes” :</a:t>
            </a:r>
          </a:p>
          <a:p>
            <a:r>
              <a:rPr lang="fr-FR" dirty="0"/>
              <a:t>attributs</a:t>
            </a:r>
            <a:r>
              <a:rPr lang="fr-FR" b="1" dirty="0"/>
              <a:t> standards</a:t>
            </a:r>
            <a:r>
              <a:rPr lang="fr-FR" dirty="0"/>
              <a:t> :</a:t>
            </a:r>
          </a:p>
          <a:p>
            <a:pPr lvl="1"/>
            <a:r>
              <a:rPr lang="fr-FR" dirty="0"/>
              <a:t>scope </a:t>
            </a:r>
            <a:r>
              <a:rPr lang="fr-FR" b="1" dirty="0"/>
              <a:t>profile</a:t>
            </a:r>
            <a:r>
              <a:rPr lang="fr-FR" dirty="0"/>
              <a:t> : nom, prénom, surnom, date de naissance, …</a:t>
            </a:r>
          </a:p>
          <a:p>
            <a:pPr lvl="1"/>
            <a:r>
              <a:rPr lang="fr-FR" dirty="0"/>
              <a:t>scope </a:t>
            </a:r>
            <a:r>
              <a:rPr lang="fr-FR" b="1" dirty="0"/>
              <a:t>email</a:t>
            </a:r>
            <a:r>
              <a:rPr lang="fr-FR" dirty="0"/>
              <a:t> : email, email vérifié</a:t>
            </a:r>
          </a:p>
          <a:p>
            <a:pPr lvl="1"/>
            <a:r>
              <a:rPr lang="fr-FR" dirty="0"/>
              <a:t>scope </a:t>
            </a:r>
            <a:r>
              <a:rPr lang="fr-FR" b="1" dirty="0" err="1"/>
              <a:t>address</a:t>
            </a:r>
            <a:r>
              <a:rPr lang="fr-FR" dirty="0"/>
              <a:t> : adresse</a:t>
            </a:r>
          </a:p>
          <a:p>
            <a:pPr lvl="1"/>
            <a:r>
              <a:rPr lang="fr-FR" dirty="0"/>
              <a:t>scope </a:t>
            </a:r>
            <a:r>
              <a:rPr lang="fr-FR" b="1" dirty="0"/>
              <a:t>phone</a:t>
            </a:r>
            <a:r>
              <a:rPr lang="fr-FR" dirty="0"/>
              <a:t> : numéro de téléphone, numéro de téléphone vérifié</a:t>
            </a:r>
          </a:p>
          <a:p>
            <a:r>
              <a:rPr lang="fr-FR" dirty="0"/>
              <a:t>attributs </a:t>
            </a:r>
            <a:r>
              <a:rPr lang="fr-FR" b="1" dirty="0"/>
              <a:t>privés</a:t>
            </a:r>
            <a:r>
              <a:rPr lang="fr-FR" dirty="0"/>
              <a:t> : attributs proposés par le fournisseur d’identité. Il est nécessaire de les spécifier afin d’éviter toute collision avec des claims existants.</a:t>
            </a:r>
          </a:p>
          <a:p>
            <a:endParaRPr lang="fr-FR" dirty="0"/>
          </a:p>
        </p:txBody>
      </p:sp>
    </p:spTree>
    <p:extLst>
      <p:ext uri="{BB962C8B-B14F-4D97-AF65-F5344CB8AC3E}">
        <p14:creationId xmlns:p14="http://schemas.microsoft.com/office/powerpoint/2010/main" val="146255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normAutofit/>
          </a:bodyPr>
          <a:lstStyle/>
          <a:p>
            <a:endParaRPr lang="fr-FR" dirty="0"/>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70</a:t>
            </a:fld>
            <a:endParaRPr lang="fr-FR"/>
          </a:p>
        </p:txBody>
      </p:sp>
    </p:spTree>
    <p:extLst>
      <p:ext uri="{BB962C8B-B14F-4D97-AF65-F5344CB8AC3E}">
        <p14:creationId xmlns:p14="http://schemas.microsoft.com/office/powerpoint/2010/main" val="3272386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71</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72</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2504</TotalTime>
  <Words>5011</Words>
  <Application>Microsoft Office PowerPoint</Application>
  <PresentationFormat>Grand écran</PresentationFormat>
  <Paragraphs>718</Paragraphs>
  <Slides>80</Slides>
  <Notes>21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80</vt:i4>
      </vt:variant>
    </vt:vector>
  </HeadingPairs>
  <TitlesOfParts>
    <vt:vector size="88"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JWT JSON Web Token</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Gestion des authorisations via OAuth 2.0</vt:lpstr>
      <vt:lpstr>OAuth 2.0</vt:lpstr>
      <vt:lpstr>Pourquoi OAuth ?</vt:lpstr>
      <vt:lpstr>Pourquoi OAuth ?</vt:lpstr>
      <vt:lpstr>Pourquoi OAuth ?</vt:lpstr>
      <vt:lpstr>OAuth 2 définit 4 rôles distincts</vt:lpstr>
      <vt:lpstr>OAuth 2</vt:lpstr>
      <vt:lpstr>OAuth 2</vt:lpstr>
      <vt:lpstr>Oauth 2 et les tokens</vt:lpstr>
      <vt:lpstr>Utilisation et renouvellement des tokens</vt:lpstr>
      <vt:lpstr>HTTPS</vt:lpstr>
      <vt:lpstr>Présentation PowerPoint</vt:lpstr>
      <vt:lpstr>Oauth 2.0</vt:lpstr>
      <vt:lpstr>Types d’autorisation</vt:lpstr>
      <vt:lpstr>Flow Authorization Code Grant</vt:lpstr>
      <vt:lpstr>Présentation PowerPoint</vt:lpstr>
      <vt:lpstr>Authentication with Authorization Code Grant</vt:lpstr>
      <vt:lpstr>Présentation PowerPoint</vt:lpstr>
      <vt:lpstr>Présentation PowerPoint</vt:lpstr>
      <vt:lpstr>Présentation PowerPoint</vt:lpstr>
      <vt:lpstr>Authentication with Authorization Code Grant</vt:lpstr>
      <vt:lpstr>Authentication with Authorization Code Grant</vt:lpstr>
      <vt:lpstr>Authentication with Authorization Code Grant</vt:lpstr>
      <vt:lpstr>Authentication with Authorization Code Grant</vt:lpstr>
      <vt:lpstr>Authentication with Authorization Code Grant</vt:lpstr>
      <vt:lpstr>Implicit Grant</vt:lpstr>
      <vt:lpstr>Flow Authorization Code Grant with pcke</vt:lpstr>
      <vt:lpstr>Client Credentials Grant</vt:lpstr>
      <vt:lpstr>« Level up » avec OpenID Connect</vt:lpstr>
      <vt:lpstr>Open ID Connect = (Identity, Authentication) + OAuth 2.0 </vt:lpstr>
      <vt:lpstr>Open ID Connect</vt:lpstr>
      <vt:lpstr>Open ID Connect</vt:lpstr>
      <vt:lpstr>Conclusion</vt:lpstr>
      <vt:lpstr>Annexes</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326</cp:revision>
  <dcterms:created xsi:type="dcterms:W3CDTF">2020-03-23T09:18:23Z</dcterms:created>
  <dcterms:modified xsi:type="dcterms:W3CDTF">2020-03-30T16:03:03Z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